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88" r:id="rId3"/>
    <p:sldId id="370" r:id="rId4"/>
    <p:sldId id="392" r:id="rId5"/>
    <p:sldId id="374" r:id="rId6"/>
    <p:sldId id="362" r:id="rId7"/>
    <p:sldId id="384" r:id="rId8"/>
    <p:sldId id="391" r:id="rId9"/>
    <p:sldId id="390" r:id="rId10"/>
    <p:sldId id="38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2545" autoAdjust="0"/>
  </p:normalViewPr>
  <p:slideViewPr>
    <p:cSldViewPr>
      <p:cViewPr>
        <p:scale>
          <a:sx n="96" d="100"/>
          <a:sy n="96" d="100"/>
        </p:scale>
        <p:origin x="-63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110F0-5958-4E42-93DE-AE27F8C2222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E1EA4DF-1AC0-4B37-B17E-0D5F4C4D3D9E}">
      <dgm:prSet phldrT="[Text]"/>
      <dgm:spPr/>
      <dgm:t>
        <a:bodyPr/>
        <a:lstStyle/>
        <a:p>
          <a:r>
            <a:rPr lang="en-US" dirty="0" smtClean="0"/>
            <a:t>WSA: Opportunities for OTs</a:t>
          </a:r>
        </a:p>
      </dgm:t>
    </dgm:pt>
    <dgm:pt modelId="{695ADBEF-937F-4F8B-9D1F-4B1C00B14346}" type="parTrans" cxnId="{C89AB0FF-4849-4F7E-A006-E4BFC0B49F55}">
      <dgm:prSet/>
      <dgm:spPr/>
      <dgm:t>
        <a:bodyPr/>
        <a:lstStyle/>
        <a:p>
          <a:endParaRPr lang="en-US"/>
        </a:p>
      </dgm:t>
    </dgm:pt>
    <dgm:pt modelId="{76F5230C-5CEE-4631-81F2-5FF79BD14B6B}" type="sibTrans" cxnId="{C89AB0FF-4849-4F7E-A006-E4BFC0B49F55}">
      <dgm:prSet/>
      <dgm:spPr/>
      <dgm:t>
        <a:bodyPr/>
        <a:lstStyle/>
        <a:p>
          <a:endParaRPr lang="en-US"/>
        </a:p>
      </dgm:t>
    </dgm:pt>
    <dgm:pt modelId="{55124B6F-47E8-4C4B-9702-CEF5E66EDF05}">
      <dgm:prSet phldrT="[Text]"/>
      <dgm:spPr/>
      <dgm:t>
        <a:bodyPr/>
        <a:lstStyle/>
        <a:p>
          <a:r>
            <a:rPr lang="en-GB" dirty="0" smtClean="0"/>
            <a:t>Curriculum Planning &amp; Teaching </a:t>
          </a:r>
          <a:endParaRPr lang="en-US" dirty="0"/>
        </a:p>
      </dgm:t>
    </dgm:pt>
    <dgm:pt modelId="{5E99E203-8C6F-4948-80EA-290041C05A5C}" type="parTrans" cxnId="{02BEC705-660E-4B8D-8FF9-DD61102FDFC2}">
      <dgm:prSet/>
      <dgm:spPr/>
      <dgm:t>
        <a:bodyPr/>
        <a:lstStyle/>
        <a:p>
          <a:endParaRPr lang="en-US"/>
        </a:p>
      </dgm:t>
    </dgm:pt>
    <dgm:pt modelId="{8D0AA376-9192-4AB0-8E95-136D53FD2940}" type="sibTrans" cxnId="{02BEC705-660E-4B8D-8FF9-DD61102FDFC2}">
      <dgm:prSet/>
      <dgm:spPr/>
      <dgm:t>
        <a:bodyPr/>
        <a:lstStyle/>
        <a:p>
          <a:endParaRPr lang="en-US"/>
        </a:p>
      </dgm:t>
    </dgm:pt>
    <dgm:pt modelId="{C6D63A10-06CA-486A-9D77-FBCE23D4F76F}">
      <dgm:prSet phldrT="[Text]"/>
      <dgm:spPr/>
      <dgm:t>
        <a:bodyPr/>
        <a:lstStyle/>
        <a:p>
          <a:r>
            <a:rPr lang="en-US" dirty="0" smtClean="0"/>
            <a:t>School Environment</a:t>
          </a:r>
          <a:endParaRPr lang="en-US" dirty="0"/>
        </a:p>
      </dgm:t>
    </dgm:pt>
    <dgm:pt modelId="{F18FBBF7-8DA5-4D10-8AE5-AD3FFB9602AD}" type="parTrans" cxnId="{69A6A3BE-1D81-43A2-8C89-21DCC3F31A3C}">
      <dgm:prSet/>
      <dgm:spPr/>
      <dgm:t>
        <a:bodyPr/>
        <a:lstStyle/>
        <a:p>
          <a:endParaRPr lang="en-US"/>
        </a:p>
      </dgm:t>
    </dgm:pt>
    <dgm:pt modelId="{C87ED89C-9461-4190-AE00-032188FBCFF2}" type="sibTrans" cxnId="{69A6A3BE-1D81-43A2-8C89-21DCC3F31A3C}">
      <dgm:prSet/>
      <dgm:spPr/>
      <dgm:t>
        <a:bodyPr/>
        <a:lstStyle/>
        <a:p>
          <a:endParaRPr lang="en-US"/>
        </a:p>
      </dgm:t>
    </dgm:pt>
    <dgm:pt modelId="{C8873ACC-14E0-40DC-813E-7B92A2EC1D9A}">
      <dgm:prSet phldrT="[Text]"/>
      <dgm:spPr/>
      <dgm:t>
        <a:bodyPr/>
        <a:lstStyle/>
        <a:p>
          <a:r>
            <a:rPr lang="en-US" dirty="0" smtClean="0"/>
            <a:t>Policies &amp; Practice</a:t>
          </a:r>
          <a:endParaRPr lang="en-US" dirty="0"/>
        </a:p>
      </dgm:t>
    </dgm:pt>
    <dgm:pt modelId="{0D3B453C-C142-477D-AA80-F658420C06D6}" type="parTrans" cxnId="{C3EA669D-8BF7-48E2-9DDB-C0E9EC7472DC}">
      <dgm:prSet/>
      <dgm:spPr/>
      <dgm:t>
        <a:bodyPr/>
        <a:lstStyle/>
        <a:p>
          <a:endParaRPr lang="en-US"/>
        </a:p>
      </dgm:t>
    </dgm:pt>
    <dgm:pt modelId="{6236FE93-8B37-4C90-9EB3-C4EF92D070DE}" type="sibTrans" cxnId="{C3EA669D-8BF7-48E2-9DDB-C0E9EC7472DC}">
      <dgm:prSet/>
      <dgm:spPr/>
      <dgm:t>
        <a:bodyPr/>
        <a:lstStyle/>
        <a:p>
          <a:endParaRPr lang="en-US"/>
        </a:p>
      </dgm:t>
    </dgm:pt>
    <dgm:pt modelId="{C1BAC62C-AD66-4F7D-819A-322439E1FAA9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Staff Development</a:t>
          </a:r>
          <a:endParaRPr lang="en-US" dirty="0"/>
        </a:p>
      </dgm:t>
    </dgm:pt>
    <dgm:pt modelId="{2C398327-D2FB-48F2-82ED-53FF55A8B099}" type="parTrans" cxnId="{56178102-C88C-4E7D-8A6D-DCF0B4B7329A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9141F7A-A02F-4CA5-9A19-DF20DAECB1DD}" type="sibTrans" cxnId="{56178102-C88C-4E7D-8A6D-DCF0B4B7329A}">
      <dgm:prSet/>
      <dgm:spPr/>
      <dgm:t>
        <a:bodyPr/>
        <a:lstStyle/>
        <a:p>
          <a:endParaRPr lang="en-US"/>
        </a:p>
      </dgm:t>
    </dgm:pt>
    <dgm:pt modelId="{BC630BBA-8F77-467D-802A-88E0AF006499}">
      <dgm:prSet phldrT="[Text]" custRadScaleRad="98847" custRadScaleInc="193152"/>
      <dgm:spPr/>
      <dgm:t>
        <a:bodyPr/>
        <a:lstStyle/>
        <a:p>
          <a:endParaRPr lang="en-GB"/>
        </a:p>
      </dgm:t>
    </dgm:pt>
    <dgm:pt modelId="{A36AD684-1B6F-4218-8944-B3C91E8B16F1}" type="parTrans" cxnId="{CFB1C945-795A-419D-AA68-6671BBE835D3}">
      <dgm:prSet/>
      <dgm:spPr/>
      <dgm:t>
        <a:bodyPr/>
        <a:lstStyle/>
        <a:p>
          <a:endParaRPr lang="en-GB"/>
        </a:p>
      </dgm:t>
    </dgm:pt>
    <dgm:pt modelId="{AAF6E110-4902-4D41-9677-52EAF874576D}" type="sibTrans" cxnId="{CFB1C945-795A-419D-AA68-6671BBE835D3}">
      <dgm:prSet/>
      <dgm:spPr/>
      <dgm:t>
        <a:bodyPr/>
        <a:lstStyle/>
        <a:p>
          <a:endParaRPr lang="en-GB"/>
        </a:p>
      </dgm:t>
    </dgm:pt>
    <dgm:pt modelId="{29B46DF3-F2F8-4FCE-9823-A78635F66682}">
      <dgm:prSet/>
      <dgm:spPr/>
      <dgm:t>
        <a:bodyPr/>
        <a:lstStyle/>
        <a:p>
          <a:r>
            <a:rPr lang="en-GB" dirty="0" smtClean="0"/>
            <a:t>Student Voice</a:t>
          </a:r>
          <a:endParaRPr lang="en-GB" dirty="0"/>
        </a:p>
      </dgm:t>
    </dgm:pt>
    <dgm:pt modelId="{68344E3E-684E-44AF-B82D-657B55FC331E}" type="parTrans" cxnId="{5460B154-70A8-49A6-ACE1-F16495B47DEC}">
      <dgm:prSet/>
      <dgm:spPr/>
      <dgm:t>
        <a:bodyPr/>
        <a:lstStyle/>
        <a:p>
          <a:endParaRPr lang="en-GB"/>
        </a:p>
      </dgm:t>
    </dgm:pt>
    <dgm:pt modelId="{16C65907-2C70-4318-ABA5-40D607937D9B}" type="sibTrans" cxnId="{5460B154-70A8-49A6-ACE1-F16495B47DEC}">
      <dgm:prSet/>
      <dgm:spPr/>
      <dgm:t>
        <a:bodyPr/>
        <a:lstStyle/>
        <a:p>
          <a:endParaRPr lang="en-GB"/>
        </a:p>
      </dgm:t>
    </dgm:pt>
    <dgm:pt modelId="{991C54DB-1E16-4CDD-9AB5-A1625F8503BB}">
      <dgm:prSet/>
      <dgm:spPr/>
      <dgm:t>
        <a:bodyPr/>
        <a:lstStyle/>
        <a:p>
          <a:r>
            <a:rPr lang="en-GB" dirty="0" smtClean="0"/>
            <a:t>Family Engagement</a:t>
          </a:r>
          <a:endParaRPr lang="en-GB" dirty="0"/>
        </a:p>
      </dgm:t>
    </dgm:pt>
    <dgm:pt modelId="{EC850DF2-19E3-471E-AFB8-D951796A19F1}" type="parTrans" cxnId="{92131070-F0B4-492B-8FF7-198984786D6D}">
      <dgm:prSet/>
      <dgm:spPr/>
      <dgm:t>
        <a:bodyPr/>
        <a:lstStyle/>
        <a:p>
          <a:endParaRPr lang="en-GB"/>
        </a:p>
      </dgm:t>
    </dgm:pt>
    <dgm:pt modelId="{69E32B8D-62A4-4E66-AF85-DDDEFB0C7389}" type="sibTrans" cxnId="{92131070-F0B4-492B-8FF7-198984786D6D}">
      <dgm:prSet/>
      <dgm:spPr/>
      <dgm:t>
        <a:bodyPr/>
        <a:lstStyle/>
        <a:p>
          <a:endParaRPr lang="en-GB"/>
        </a:p>
      </dgm:t>
    </dgm:pt>
    <dgm:pt modelId="{477635DB-343E-4849-AFD9-275A7C32D74C}">
      <dgm:prSet/>
      <dgm:spPr/>
      <dgm:t>
        <a:bodyPr/>
        <a:lstStyle/>
        <a:p>
          <a:r>
            <a:rPr lang="en-GB" dirty="0" smtClean="0"/>
            <a:t>Vision &amp; Values</a:t>
          </a:r>
          <a:endParaRPr lang="en-GB" dirty="0"/>
        </a:p>
      </dgm:t>
    </dgm:pt>
    <dgm:pt modelId="{F743A0A0-9F00-4F34-A12D-0092A743B712}" type="parTrans" cxnId="{E99D5EEE-C412-4F76-837B-F6A5553B4749}">
      <dgm:prSet/>
      <dgm:spPr/>
      <dgm:t>
        <a:bodyPr/>
        <a:lstStyle/>
        <a:p>
          <a:endParaRPr lang="en-GB"/>
        </a:p>
      </dgm:t>
    </dgm:pt>
    <dgm:pt modelId="{9FA87385-8458-4CF8-84D1-6BB401583DB6}" type="sibTrans" cxnId="{E99D5EEE-C412-4F76-837B-F6A5553B4749}">
      <dgm:prSet/>
      <dgm:spPr/>
      <dgm:t>
        <a:bodyPr/>
        <a:lstStyle/>
        <a:p>
          <a:endParaRPr lang="en-GB"/>
        </a:p>
      </dgm:t>
    </dgm:pt>
    <dgm:pt modelId="{656B79A2-4A72-457C-B283-028BBB906A6C}" type="pres">
      <dgm:prSet presAssocID="{86F110F0-5958-4E42-93DE-AE27F8C222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915F47-1809-4954-9001-3651CB08DF3F}" type="pres">
      <dgm:prSet presAssocID="{8E1EA4DF-1AC0-4B37-B17E-0D5F4C4D3D9E}" presName="centerShape" presStyleLbl="node0" presStyleIdx="0" presStyleCnt="1"/>
      <dgm:spPr/>
      <dgm:t>
        <a:bodyPr/>
        <a:lstStyle/>
        <a:p>
          <a:endParaRPr lang="en-GB"/>
        </a:p>
      </dgm:t>
    </dgm:pt>
    <dgm:pt modelId="{01892231-D83A-4E6C-8470-D3F8E6970E37}" type="pres">
      <dgm:prSet presAssocID="{5E99E203-8C6F-4948-80EA-290041C05A5C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2CFAF104-E0E2-421E-A847-9A3F53FD0C46}" type="pres">
      <dgm:prSet presAssocID="{55124B6F-47E8-4C4B-9702-CEF5E66EDF0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297EDD-F448-457F-9E8C-64A2C0337F0C}" type="pres">
      <dgm:prSet presAssocID="{F743A0A0-9F00-4F34-A12D-0092A743B712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D9484653-BD83-439D-8A64-8CA5C75E6D33}" type="pres">
      <dgm:prSet presAssocID="{477635DB-343E-4849-AFD9-275A7C32D74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8EB0DC-0DBB-4EAD-84E9-F07AAC8BD6D8}" type="pres">
      <dgm:prSet presAssocID="{68344E3E-684E-44AF-B82D-657B55FC331E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FB5020D2-2ABB-45A0-B15B-CF9F85E3F3FE}" type="pres">
      <dgm:prSet presAssocID="{29B46DF3-F2F8-4FCE-9823-A78635F6668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DEF504-7B0A-4D03-811D-A7FC7E4BFBE3}" type="pres">
      <dgm:prSet presAssocID="{F18FBBF7-8DA5-4D10-8AE5-AD3FFB9602AD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E5FC3145-1FE3-40FB-A79E-30F1A570123E}" type="pres">
      <dgm:prSet presAssocID="{C6D63A10-06CA-486A-9D77-FBCE23D4F76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794E7-3DAF-4012-93DE-215C8E7F0F75}" type="pres">
      <dgm:prSet presAssocID="{EC850DF2-19E3-471E-AFB8-D951796A19F1}" presName="parTrans" presStyleLbl="bgSibTrans2D1" presStyleIdx="4" presStyleCnt="7"/>
      <dgm:spPr/>
      <dgm:t>
        <a:bodyPr/>
        <a:lstStyle/>
        <a:p>
          <a:endParaRPr lang="en-GB"/>
        </a:p>
      </dgm:t>
    </dgm:pt>
    <dgm:pt modelId="{CCF3B9B5-A106-4DBF-9B92-12C1990337B8}" type="pres">
      <dgm:prSet presAssocID="{991C54DB-1E16-4CDD-9AB5-A1625F8503B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F670FF-2327-4D58-A08D-6F727961CB1C}" type="pres">
      <dgm:prSet presAssocID="{0D3B453C-C142-477D-AA80-F658420C06D6}" presName="parTrans" presStyleLbl="bgSibTrans2D1" presStyleIdx="5" presStyleCnt="7" custLinFactNeighborX="2201" custLinFactNeighborY="5294"/>
      <dgm:spPr/>
      <dgm:t>
        <a:bodyPr/>
        <a:lstStyle/>
        <a:p>
          <a:endParaRPr lang="en-GB"/>
        </a:p>
      </dgm:t>
    </dgm:pt>
    <dgm:pt modelId="{C4F6246C-C357-459B-ADCB-2254CA4B6639}" type="pres">
      <dgm:prSet presAssocID="{C8873ACC-14E0-40DC-813E-7B92A2EC1D9A}" presName="node" presStyleLbl="node1" presStyleIdx="5" presStyleCnt="7" custRadScaleRad="91808" custRadScaleInc="150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4CD674-ED3E-4BD3-8A69-358ECBAC86AB}" type="pres">
      <dgm:prSet presAssocID="{2C398327-D2FB-48F2-82ED-53FF55A8B099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5AE09DB9-E460-4531-9CFF-43969476CC6C}" type="pres">
      <dgm:prSet presAssocID="{C1BAC62C-AD66-4F7D-819A-322439E1FAA9}" presName="node" presStyleLbl="node1" presStyleIdx="6" presStyleCnt="7" custRadScaleRad="104334" custRadScaleInc="-96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3EB06F-A9A6-4C74-A0FE-1FE878503CCB}" type="presOf" srcId="{0D3B453C-C142-477D-AA80-F658420C06D6}" destId="{B3F670FF-2327-4D58-A08D-6F727961CB1C}" srcOrd="0" destOrd="0" presId="urn:microsoft.com/office/officeart/2005/8/layout/radial4"/>
    <dgm:cxn modelId="{BA687537-C04F-4647-AC9E-EF4DCD46B866}" type="presOf" srcId="{29B46DF3-F2F8-4FCE-9823-A78635F66682}" destId="{FB5020D2-2ABB-45A0-B15B-CF9F85E3F3FE}" srcOrd="0" destOrd="0" presId="urn:microsoft.com/office/officeart/2005/8/layout/radial4"/>
    <dgm:cxn modelId="{5460B154-70A8-49A6-ACE1-F16495B47DEC}" srcId="{8E1EA4DF-1AC0-4B37-B17E-0D5F4C4D3D9E}" destId="{29B46DF3-F2F8-4FCE-9823-A78635F66682}" srcOrd="2" destOrd="0" parTransId="{68344E3E-684E-44AF-B82D-657B55FC331E}" sibTransId="{16C65907-2C70-4318-ABA5-40D607937D9B}"/>
    <dgm:cxn modelId="{F9E04B38-EB2E-4A12-9B28-63005F00B811}" type="presOf" srcId="{477635DB-343E-4849-AFD9-275A7C32D74C}" destId="{D9484653-BD83-439D-8A64-8CA5C75E6D33}" srcOrd="0" destOrd="0" presId="urn:microsoft.com/office/officeart/2005/8/layout/radial4"/>
    <dgm:cxn modelId="{56178102-C88C-4E7D-8A6D-DCF0B4B7329A}" srcId="{8E1EA4DF-1AC0-4B37-B17E-0D5F4C4D3D9E}" destId="{C1BAC62C-AD66-4F7D-819A-322439E1FAA9}" srcOrd="6" destOrd="0" parTransId="{2C398327-D2FB-48F2-82ED-53FF55A8B099}" sibTransId="{39141F7A-A02F-4CA5-9A19-DF20DAECB1DD}"/>
    <dgm:cxn modelId="{CFB1C945-795A-419D-AA68-6671BBE835D3}" srcId="{86F110F0-5958-4E42-93DE-AE27F8C22224}" destId="{BC630BBA-8F77-467D-802A-88E0AF006499}" srcOrd="1" destOrd="0" parTransId="{A36AD684-1B6F-4218-8944-B3C91E8B16F1}" sibTransId="{AAF6E110-4902-4D41-9677-52EAF874576D}"/>
    <dgm:cxn modelId="{61A13F5F-0267-4361-A89D-71C03B4DBB0E}" type="presOf" srcId="{C6D63A10-06CA-486A-9D77-FBCE23D4F76F}" destId="{E5FC3145-1FE3-40FB-A79E-30F1A570123E}" srcOrd="0" destOrd="0" presId="urn:microsoft.com/office/officeart/2005/8/layout/radial4"/>
    <dgm:cxn modelId="{69A6A3BE-1D81-43A2-8C89-21DCC3F31A3C}" srcId="{8E1EA4DF-1AC0-4B37-B17E-0D5F4C4D3D9E}" destId="{C6D63A10-06CA-486A-9D77-FBCE23D4F76F}" srcOrd="3" destOrd="0" parTransId="{F18FBBF7-8DA5-4D10-8AE5-AD3FFB9602AD}" sibTransId="{C87ED89C-9461-4190-AE00-032188FBCFF2}"/>
    <dgm:cxn modelId="{57EA5739-3B1A-48F7-9970-2C212661C9E4}" type="presOf" srcId="{5E99E203-8C6F-4948-80EA-290041C05A5C}" destId="{01892231-D83A-4E6C-8470-D3F8E6970E37}" srcOrd="0" destOrd="0" presId="urn:microsoft.com/office/officeart/2005/8/layout/radial4"/>
    <dgm:cxn modelId="{B7100611-F017-4EA5-8B6D-C5C37E7318B6}" type="presOf" srcId="{8E1EA4DF-1AC0-4B37-B17E-0D5F4C4D3D9E}" destId="{70915F47-1809-4954-9001-3651CB08DF3F}" srcOrd="0" destOrd="0" presId="urn:microsoft.com/office/officeart/2005/8/layout/radial4"/>
    <dgm:cxn modelId="{62A9DA4E-77F7-4AFD-93E3-3C402FC14EE6}" type="presOf" srcId="{F18FBBF7-8DA5-4D10-8AE5-AD3FFB9602AD}" destId="{20DEF504-7B0A-4D03-811D-A7FC7E4BFBE3}" srcOrd="0" destOrd="0" presId="urn:microsoft.com/office/officeart/2005/8/layout/radial4"/>
    <dgm:cxn modelId="{C3EA669D-8BF7-48E2-9DDB-C0E9EC7472DC}" srcId="{8E1EA4DF-1AC0-4B37-B17E-0D5F4C4D3D9E}" destId="{C8873ACC-14E0-40DC-813E-7B92A2EC1D9A}" srcOrd="5" destOrd="0" parTransId="{0D3B453C-C142-477D-AA80-F658420C06D6}" sibTransId="{6236FE93-8B37-4C90-9EB3-C4EF92D070DE}"/>
    <dgm:cxn modelId="{B3749E5D-E767-43B6-873C-39B9E6BD0725}" type="presOf" srcId="{86F110F0-5958-4E42-93DE-AE27F8C22224}" destId="{656B79A2-4A72-457C-B283-028BBB906A6C}" srcOrd="0" destOrd="0" presId="urn:microsoft.com/office/officeart/2005/8/layout/radial4"/>
    <dgm:cxn modelId="{E99D5EEE-C412-4F76-837B-F6A5553B4749}" srcId="{8E1EA4DF-1AC0-4B37-B17E-0D5F4C4D3D9E}" destId="{477635DB-343E-4849-AFD9-275A7C32D74C}" srcOrd="1" destOrd="0" parTransId="{F743A0A0-9F00-4F34-A12D-0092A743B712}" sibTransId="{9FA87385-8458-4CF8-84D1-6BB401583DB6}"/>
    <dgm:cxn modelId="{716E593E-7C97-4F3F-B9EA-6AB70F05C779}" type="presOf" srcId="{55124B6F-47E8-4C4B-9702-CEF5E66EDF05}" destId="{2CFAF104-E0E2-421E-A847-9A3F53FD0C46}" srcOrd="0" destOrd="0" presId="urn:microsoft.com/office/officeart/2005/8/layout/radial4"/>
    <dgm:cxn modelId="{2CB3D527-EBE9-408A-A51B-5C78E83590AA}" type="presOf" srcId="{EC850DF2-19E3-471E-AFB8-D951796A19F1}" destId="{D86794E7-3DAF-4012-93DE-215C8E7F0F75}" srcOrd="0" destOrd="0" presId="urn:microsoft.com/office/officeart/2005/8/layout/radial4"/>
    <dgm:cxn modelId="{817CEDFA-6CB0-4FD8-A13C-29B2A112B723}" type="presOf" srcId="{2C398327-D2FB-48F2-82ED-53FF55A8B099}" destId="{AB4CD674-ED3E-4BD3-8A69-358ECBAC86AB}" srcOrd="0" destOrd="0" presId="urn:microsoft.com/office/officeart/2005/8/layout/radial4"/>
    <dgm:cxn modelId="{CA354A41-EC90-4ED5-8B49-D9BD0F03B82D}" type="presOf" srcId="{F743A0A0-9F00-4F34-A12D-0092A743B712}" destId="{CD297EDD-F448-457F-9E8C-64A2C0337F0C}" srcOrd="0" destOrd="0" presId="urn:microsoft.com/office/officeart/2005/8/layout/radial4"/>
    <dgm:cxn modelId="{C89AB0FF-4849-4F7E-A006-E4BFC0B49F55}" srcId="{86F110F0-5958-4E42-93DE-AE27F8C22224}" destId="{8E1EA4DF-1AC0-4B37-B17E-0D5F4C4D3D9E}" srcOrd="0" destOrd="0" parTransId="{695ADBEF-937F-4F8B-9D1F-4B1C00B14346}" sibTransId="{76F5230C-5CEE-4631-81F2-5FF79BD14B6B}"/>
    <dgm:cxn modelId="{37BF47D5-E8EF-4897-9B62-05FAAA9510B4}" type="presOf" srcId="{C8873ACC-14E0-40DC-813E-7B92A2EC1D9A}" destId="{C4F6246C-C357-459B-ADCB-2254CA4B6639}" srcOrd="0" destOrd="0" presId="urn:microsoft.com/office/officeart/2005/8/layout/radial4"/>
    <dgm:cxn modelId="{02BEC705-660E-4B8D-8FF9-DD61102FDFC2}" srcId="{8E1EA4DF-1AC0-4B37-B17E-0D5F4C4D3D9E}" destId="{55124B6F-47E8-4C4B-9702-CEF5E66EDF05}" srcOrd="0" destOrd="0" parTransId="{5E99E203-8C6F-4948-80EA-290041C05A5C}" sibTransId="{8D0AA376-9192-4AB0-8E95-136D53FD2940}"/>
    <dgm:cxn modelId="{330987D3-EB59-463C-9060-3EFFC6050F51}" type="presOf" srcId="{C1BAC62C-AD66-4F7D-819A-322439E1FAA9}" destId="{5AE09DB9-E460-4531-9CFF-43969476CC6C}" srcOrd="0" destOrd="0" presId="urn:microsoft.com/office/officeart/2005/8/layout/radial4"/>
    <dgm:cxn modelId="{B2C460A5-3B79-43F9-BF49-C0ADEAC21BD5}" type="presOf" srcId="{991C54DB-1E16-4CDD-9AB5-A1625F8503BB}" destId="{CCF3B9B5-A106-4DBF-9B92-12C1990337B8}" srcOrd="0" destOrd="0" presId="urn:microsoft.com/office/officeart/2005/8/layout/radial4"/>
    <dgm:cxn modelId="{92131070-F0B4-492B-8FF7-198984786D6D}" srcId="{8E1EA4DF-1AC0-4B37-B17E-0D5F4C4D3D9E}" destId="{991C54DB-1E16-4CDD-9AB5-A1625F8503BB}" srcOrd="4" destOrd="0" parTransId="{EC850DF2-19E3-471E-AFB8-D951796A19F1}" sibTransId="{69E32B8D-62A4-4E66-AF85-DDDEFB0C7389}"/>
    <dgm:cxn modelId="{27502CC9-3F60-4624-800C-43039FFD6270}" type="presOf" srcId="{68344E3E-684E-44AF-B82D-657B55FC331E}" destId="{938EB0DC-0DBB-4EAD-84E9-F07AAC8BD6D8}" srcOrd="0" destOrd="0" presId="urn:microsoft.com/office/officeart/2005/8/layout/radial4"/>
    <dgm:cxn modelId="{C08EC37B-A5C4-41C3-8A99-C5E18A02C90B}" type="presParOf" srcId="{656B79A2-4A72-457C-B283-028BBB906A6C}" destId="{70915F47-1809-4954-9001-3651CB08DF3F}" srcOrd="0" destOrd="0" presId="urn:microsoft.com/office/officeart/2005/8/layout/radial4"/>
    <dgm:cxn modelId="{C44F330A-AFB6-457E-B37F-5FCE4BB3D2D8}" type="presParOf" srcId="{656B79A2-4A72-457C-B283-028BBB906A6C}" destId="{01892231-D83A-4E6C-8470-D3F8E6970E37}" srcOrd="1" destOrd="0" presId="urn:microsoft.com/office/officeart/2005/8/layout/radial4"/>
    <dgm:cxn modelId="{3EBC3713-F91B-4B4E-BC8F-9EB784561F18}" type="presParOf" srcId="{656B79A2-4A72-457C-B283-028BBB906A6C}" destId="{2CFAF104-E0E2-421E-A847-9A3F53FD0C46}" srcOrd="2" destOrd="0" presId="urn:microsoft.com/office/officeart/2005/8/layout/radial4"/>
    <dgm:cxn modelId="{B6300C1F-245B-4877-979E-9D9DD906523A}" type="presParOf" srcId="{656B79A2-4A72-457C-B283-028BBB906A6C}" destId="{CD297EDD-F448-457F-9E8C-64A2C0337F0C}" srcOrd="3" destOrd="0" presId="urn:microsoft.com/office/officeart/2005/8/layout/radial4"/>
    <dgm:cxn modelId="{318BA765-FB6F-433C-96BB-0C7A1E688D19}" type="presParOf" srcId="{656B79A2-4A72-457C-B283-028BBB906A6C}" destId="{D9484653-BD83-439D-8A64-8CA5C75E6D33}" srcOrd="4" destOrd="0" presId="urn:microsoft.com/office/officeart/2005/8/layout/radial4"/>
    <dgm:cxn modelId="{2E454F9B-AFA2-466F-9432-1BEB27A53EAC}" type="presParOf" srcId="{656B79A2-4A72-457C-B283-028BBB906A6C}" destId="{938EB0DC-0DBB-4EAD-84E9-F07AAC8BD6D8}" srcOrd="5" destOrd="0" presId="urn:microsoft.com/office/officeart/2005/8/layout/radial4"/>
    <dgm:cxn modelId="{6C4E9192-C6C5-42F2-A9D3-7F6D69B17A36}" type="presParOf" srcId="{656B79A2-4A72-457C-B283-028BBB906A6C}" destId="{FB5020D2-2ABB-45A0-B15B-CF9F85E3F3FE}" srcOrd="6" destOrd="0" presId="urn:microsoft.com/office/officeart/2005/8/layout/radial4"/>
    <dgm:cxn modelId="{91BB48B8-EEA0-4DDA-B461-87CC274A084C}" type="presParOf" srcId="{656B79A2-4A72-457C-B283-028BBB906A6C}" destId="{20DEF504-7B0A-4D03-811D-A7FC7E4BFBE3}" srcOrd="7" destOrd="0" presId="urn:microsoft.com/office/officeart/2005/8/layout/radial4"/>
    <dgm:cxn modelId="{6B9CB8F4-7A08-4412-830F-957E8EB1991B}" type="presParOf" srcId="{656B79A2-4A72-457C-B283-028BBB906A6C}" destId="{E5FC3145-1FE3-40FB-A79E-30F1A570123E}" srcOrd="8" destOrd="0" presId="urn:microsoft.com/office/officeart/2005/8/layout/radial4"/>
    <dgm:cxn modelId="{DB16F6E2-0D63-4060-BAD1-79E66C267FF2}" type="presParOf" srcId="{656B79A2-4A72-457C-B283-028BBB906A6C}" destId="{D86794E7-3DAF-4012-93DE-215C8E7F0F75}" srcOrd="9" destOrd="0" presId="urn:microsoft.com/office/officeart/2005/8/layout/radial4"/>
    <dgm:cxn modelId="{A5A19DE8-D6BB-4077-8117-6B8E18AF1E0E}" type="presParOf" srcId="{656B79A2-4A72-457C-B283-028BBB906A6C}" destId="{CCF3B9B5-A106-4DBF-9B92-12C1990337B8}" srcOrd="10" destOrd="0" presId="urn:microsoft.com/office/officeart/2005/8/layout/radial4"/>
    <dgm:cxn modelId="{CB668D63-AFCE-4318-A218-911A72FAD60B}" type="presParOf" srcId="{656B79A2-4A72-457C-B283-028BBB906A6C}" destId="{B3F670FF-2327-4D58-A08D-6F727961CB1C}" srcOrd="11" destOrd="0" presId="urn:microsoft.com/office/officeart/2005/8/layout/radial4"/>
    <dgm:cxn modelId="{DB03B993-8620-42E5-AFCE-8ECA1B5CA0DB}" type="presParOf" srcId="{656B79A2-4A72-457C-B283-028BBB906A6C}" destId="{C4F6246C-C357-459B-ADCB-2254CA4B6639}" srcOrd="12" destOrd="0" presId="urn:microsoft.com/office/officeart/2005/8/layout/radial4"/>
    <dgm:cxn modelId="{6E0841D2-6F3E-4F9F-A5C2-1811EB12D062}" type="presParOf" srcId="{656B79A2-4A72-457C-B283-028BBB906A6C}" destId="{AB4CD674-ED3E-4BD3-8A69-358ECBAC86AB}" srcOrd="13" destOrd="0" presId="urn:microsoft.com/office/officeart/2005/8/layout/radial4"/>
    <dgm:cxn modelId="{AD5F5458-6906-4CF9-AF47-17892ACB8374}" type="presParOf" srcId="{656B79A2-4A72-457C-B283-028BBB906A6C}" destId="{5AE09DB9-E460-4531-9CFF-43969476CC6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15F47-1809-4954-9001-3651CB08DF3F}">
      <dsp:nvSpPr>
        <dsp:cNvPr id="0" name=""/>
        <dsp:cNvSpPr/>
      </dsp:nvSpPr>
      <dsp:spPr>
        <a:xfrm>
          <a:off x="2657208" y="2213674"/>
          <a:ext cx="1530474" cy="1530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WSA: Opportunities for OTs</a:t>
          </a:r>
        </a:p>
      </dsp:txBody>
      <dsp:txXfrm>
        <a:off x="2657208" y="2213674"/>
        <a:ext cx="1530474" cy="1530474"/>
      </dsp:txXfrm>
    </dsp:sp>
    <dsp:sp modelId="{01892231-D83A-4E6C-8470-D3F8E6970E37}">
      <dsp:nvSpPr>
        <dsp:cNvPr id="0" name=""/>
        <dsp:cNvSpPr/>
      </dsp:nvSpPr>
      <dsp:spPr>
        <a:xfrm rot="10800000">
          <a:off x="872084" y="2760819"/>
          <a:ext cx="1686941" cy="436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AF104-E0E2-421E-A847-9A3F53FD0C46}">
      <dsp:nvSpPr>
        <dsp:cNvPr id="0" name=""/>
        <dsp:cNvSpPr/>
      </dsp:nvSpPr>
      <dsp:spPr>
        <a:xfrm>
          <a:off x="336418" y="2550378"/>
          <a:ext cx="1071332" cy="8570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Curriculum Planning &amp; Teaching </a:t>
          </a:r>
          <a:endParaRPr lang="en-US" sz="1200" kern="1200" dirty="0"/>
        </a:p>
      </dsp:txBody>
      <dsp:txXfrm>
        <a:off x="336418" y="2550378"/>
        <a:ext cx="1071332" cy="857065"/>
      </dsp:txXfrm>
    </dsp:sp>
    <dsp:sp modelId="{CD297EDD-F448-457F-9E8C-64A2C0337F0C}">
      <dsp:nvSpPr>
        <dsp:cNvPr id="0" name=""/>
        <dsp:cNvSpPr/>
      </dsp:nvSpPr>
      <dsp:spPr>
        <a:xfrm rot="12600000">
          <a:off x="1100764" y="1907374"/>
          <a:ext cx="1686941" cy="436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84653-BD83-439D-8A64-8CA5C75E6D33}">
      <dsp:nvSpPr>
        <dsp:cNvPr id="0" name=""/>
        <dsp:cNvSpPr/>
      </dsp:nvSpPr>
      <dsp:spPr>
        <a:xfrm>
          <a:off x="678101" y="1275198"/>
          <a:ext cx="1071332" cy="8570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Vision &amp; Values</a:t>
          </a:r>
          <a:endParaRPr lang="en-GB" sz="1200" kern="1200" dirty="0"/>
        </a:p>
      </dsp:txBody>
      <dsp:txXfrm>
        <a:off x="678101" y="1275198"/>
        <a:ext cx="1071332" cy="857065"/>
      </dsp:txXfrm>
    </dsp:sp>
    <dsp:sp modelId="{938EB0DC-0DBB-4EAD-84E9-F07AAC8BD6D8}">
      <dsp:nvSpPr>
        <dsp:cNvPr id="0" name=""/>
        <dsp:cNvSpPr/>
      </dsp:nvSpPr>
      <dsp:spPr>
        <a:xfrm rot="14400000">
          <a:off x="1725529" y="1282608"/>
          <a:ext cx="1686941" cy="436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020D2-2ABB-45A0-B15B-CF9F85E3F3FE}">
      <dsp:nvSpPr>
        <dsp:cNvPr id="0" name=""/>
        <dsp:cNvSpPr/>
      </dsp:nvSpPr>
      <dsp:spPr>
        <a:xfrm>
          <a:off x="1611598" y="341701"/>
          <a:ext cx="1071332" cy="857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Student Voice</a:t>
          </a:r>
          <a:endParaRPr lang="en-GB" sz="1200" kern="1200" dirty="0"/>
        </a:p>
      </dsp:txBody>
      <dsp:txXfrm>
        <a:off x="1611598" y="341701"/>
        <a:ext cx="1071332" cy="857065"/>
      </dsp:txXfrm>
    </dsp:sp>
    <dsp:sp modelId="{20DEF504-7B0A-4D03-811D-A7FC7E4BFBE3}">
      <dsp:nvSpPr>
        <dsp:cNvPr id="0" name=""/>
        <dsp:cNvSpPr/>
      </dsp:nvSpPr>
      <dsp:spPr>
        <a:xfrm rot="16200000">
          <a:off x="2578974" y="1053928"/>
          <a:ext cx="1686941" cy="436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C3145-1FE3-40FB-A79E-30F1A570123E}">
      <dsp:nvSpPr>
        <dsp:cNvPr id="0" name=""/>
        <dsp:cNvSpPr/>
      </dsp:nvSpPr>
      <dsp:spPr>
        <a:xfrm>
          <a:off x="2886779" y="17"/>
          <a:ext cx="1071332" cy="857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School Environment</a:t>
          </a:r>
          <a:endParaRPr lang="en-US" sz="1200" kern="1200" dirty="0"/>
        </a:p>
      </dsp:txBody>
      <dsp:txXfrm>
        <a:off x="2886779" y="17"/>
        <a:ext cx="1071332" cy="857065"/>
      </dsp:txXfrm>
    </dsp:sp>
    <dsp:sp modelId="{D86794E7-3DAF-4012-93DE-215C8E7F0F75}">
      <dsp:nvSpPr>
        <dsp:cNvPr id="0" name=""/>
        <dsp:cNvSpPr/>
      </dsp:nvSpPr>
      <dsp:spPr>
        <a:xfrm rot="18000000">
          <a:off x="3432419" y="1282608"/>
          <a:ext cx="1686941" cy="436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3B9B5-A106-4DBF-9B92-12C1990337B8}">
      <dsp:nvSpPr>
        <dsp:cNvPr id="0" name=""/>
        <dsp:cNvSpPr/>
      </dsp:nvSpPr>
      <dsp:spPr>
        <a:xfrm>
          <a:off x="4161959" y="341701"/>
          <a:ext cx="1071332" cy="8570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Family Engagement</a:t>
          </a:r>
          <a:endParaRPr lang="en-GB" sz="1200" kern="1200" dirty="0"/>
        </a:p>
      </dsp:txBody>
      <dsp:txXfrm>
        <a:off x="4161959" y="341701"/>
        <a:ext cx="1071332" cy="857065"/>
      </dsp:txXfrm>
    </dsp:sp>
    <dsp:sp modelId="{B3F670FF-2327-4D58-A08D-6F727961CB1C}">
      <dsp:nvSpPr>
        <dsp:cNvPr id="0" name=""/>
        <dsp:cNvSpPr/>
      </dsp:nvSpPr>
      <dsp:spPr>
        <a:xfrm rot="496676">
          <a:off x="4290334" y="3013589"/>
          <a:ext cx="1486973" cy="436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6246C-C357-459B-ADCB-2254CA4B6639}">
      <dsp:nvSpPr>
        <dsp:cNvPr id="0" name=""/>
        <dsp:cNvSpPr/>
      </dsp:nvSpPr>
      <dsp:spPr>
        <a:xfrm>
          <a:off x="5201167" y="2887101"/>
          <a:ext cx="1071332" cy="8570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Policies &amp; Practice</a:t>
          </a:r>
          <a:endParaRPr lang="en-US" sz="1200" kern="1200" dirty="0"/>
        </a:p>
      </dsp:txBody>
      <dsp:txXfrm>
        <a:off x="5201167" y="2887101"/>
        <a:ext cx="1071332" cy="857065"/>
      </dsp:txXfrm>
    </dsp:sp>
    <dsp:sp modelId="{AB4CD674-ED3E-4BD3-8A69-358ECBAC86AB}">
      <dsp:nvSpPr>
        <dsp:cNvPr id="0" name=""/>
        <dsp:cNvSpPr/>
      </dsp:nvSpPr>
      <dsp:spPr>
        <a:xfrm rot="20116558">
          <a:off x="4130133" y="2022529"/>
          <a:ext cx="1791395" cy="436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09DB9-E460-4531-9CFF-43969476CC6C}">
      <dsp:nvSpPr>
        <dsp:cNvPr id="0" name=""/>
        <dsp:cNvSpPr/>
      </dsp:nvSpPr>
      <dsp:spPr>
        <a:xfrm>
          <a:off x="5303756" y="1437465"/>
          <a:ext cx="1071332" cy="857065"/>
        </a:xfrm>
        <a:prstGeom prst="roundRect">
          <a:avLst>
            <a:gd name="adj" fmla="val 10000"/>
          </a:avLst>
        </a:prstGeom>
        <a:solidFill>
          <a:schemeClr val="accent2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Staff Development</a:t>
          </a:r>
          <a:endParaRPr lang="en-US" sz="1200" kern="1200" dirty="0"/>
        </a:p>
      </dsp:txBody>
      <dsp:txXfrm>
        <a:off x="5303756" y="1437465"/>
        <a:ext cx="1071332" cy="857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6711-6692-4426-9C46-D57BF0F94356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54FF-0672-4B97-984A-1483FC0231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4D067-D48B-4265-8290-F115DD0C352E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6178E-FFF9-4988-90C2-7875DFEB05A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6178E-FFF9-4988-90C2-7875DFEB05A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6178E-FFF9-4988-90C2-7875DFEB05A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Curriculum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Planning &amp; Teaching: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Emphasizing foundational skills that need to be in place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staff on progression of GM skills e.g. jumping before hopping, teaching balls skills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to adapt PE activities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to make learning more active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to think about learning positions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School Environment</a:t>
            </a:r>
          </a:p>
          <a:p>
            <a:pPr>
              <a:buFontTx/>
              <a:buChar char="-"/>
            </a:pPr>
            <a:r>
              <a:rPr lang="en-US" baseline="0" dirty="0" smtClean="0"/>
              <a:t>Audit of playground</a:t>
            </a:r>
          </a:p>
          <a:p>
            <a:pPr>
              <a:buFontTx/>
              <a:buChar char="-"/>
            </a:pPr>
            <a:r>
              <a:rPr lang="en-US" baseline="0" dirty="0" smtClean="0"/>
              <a:t>Looking at PE and playtime resources and recommending equipment to buy / use differently</a:t>
            </a:r>
          </a:p>
          <a:p>
            <a:pPr>
              <a:buFontTx/>
              <a:buChar char="-"/>
            </a:pPr>
            <a:r>
              <a:rPr lang="en-US" baseline="0" dirty="0" smtClean="0"/>
              <a:t> Arrangement of furniture in class and flexible seating to </a:t>
            </a:r>
            <a:r>
              <a:rPr lang="en-US" baseline="0" dirty="0" err="1" smtClean="0"/>
              <a:t>maximise</a:t>
            </a:r>
            <a:r>
              <a:rPr lang="en-US" baseline="0" dirty="0" smtClean="0"/>
              <a:t> opportunities for movement</a:t>
            </a:r>
          </a:p>
          <a:p>
            <a:pPr>
              <a:buFontTx/>
              <a:buChar char="-"/>
            </a:pPr>
            <a:r>
              <a:rPr lang="en-US" baseline="0" dirty="0" smtClean="0"/>
              <a:t> Sensory audit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Staff Development</a:t>
            </a:r>
          </a:p>
          <a:p>
            <a:pPr>
              <a:buFontTx/>
              <a:buChar char="-"/>
            </a:pPr>
            <a:r>
              <a:rPr lang="en-US" baseline="0" dirty="0" smtClean="0"/>
              <a:t>Formal and informal training around movement, movement breaks, flexible seating, adapting activities, developing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E2E12-9D16-4C47-B20B-1F2C909513F0}" type="slidenum">
              <a:rPr lang="en-PH" smtClean="0"/>
              <a:pPr/>
              <a:t>5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333691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6178E-FFF9-4988-90C2-7875DFEB05A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Schools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recieve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£16,000 plus £10 per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6178E-FFF9-4988-90C2-7875DFEB05A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D890A9-0A34-4C81-A173-FAF460DDAFB1}" type="datetimeFigureOut">
              <a:rPr lang="en-GB" smtClean="0"/>
              <a:pPr/>
              <a:t>06/07/2023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2FE403-E40F-40B9-8063-203177AF401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48082/School_sport_and_activity_action_plan.pdf" TargetMode="External"/><Relationship Id="rId2" Type="http://schemas.openxmlformats.org/officeDocument/2006/relationships/hyperlink" Target="https://www.aota.org/-/media/Corporate/Files/Practice/Children/SchoolMHToolkit/Recess%20Promoti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ortengland.org/know-your-audience/data/active-lives" TargetMode="External"/><Relationship Id="rId4" Type="http://schemas.openxmlformats.org/officeDocument/2006/relationships/hyperlink" Target="https://digital.nhs.uk/data-and-information/publications/statistical/national-child-measurement-programme/2019-20-school-ye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-596602"/>
            <a:ext cx="7772400" cy="372641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200" dirty="0" smtClean="0"/>
              <a:t> The Inclusive Therapist: </a:t>
            </a:r>
            <a:br>
              <a:rPr lang="en-GB" sz="3200" dirty="0" smtClean="0"/>
            </a:br>
            <a:r>
              <a:rPr lang="en-GB" sz="3100" b="0" dirty="0" smtClean="0"/>
              <a:t>How to Impact more Children with Gross Motor Difficulties using Whole School Interventions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700" dirty="0" smtClean="0"/>
              <a:t>Faith Newton, MSc, BA (</a:t>
            </a:r>
            <a:r>
              <a:rPr lang="en-GB" sz="2700" dirty="0" err="1" smtClean="0"/>
              <a:t>Hons</a:t>
            </a:r>
            <a:r>
              <a:rPr lang="en-GB" sz="2700" dirty="0" smtClean="0"/>
              <a:t>)</a:t>
            </a:r>
            <a:endParaRPr lang="en-GB" sz="4000" dirty="0"/>
          </a:p>
        </p:txBody>
      </p:sp>
      <p:pic>
        <p:nvPicPr>
          <p:cNvPr id="1028" name="Picture 4" descr="C:\Users\Ben &amp; Faith Newton\Documents\SpiderOak Hive\OT\School OT\Logo Files\For Web\png\Black logo - no backgroun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353948"/>
            <a:ext cx="3753970" cy="651756"/>
          </a:xfrm>
          <a:prstGeom prst="rect">
            <a:avLst/>
          </a:prstGeom>
          <a:noFill/>
        </p:spPr>
      </p:pic>
      <p:pic>
        <p:nvPicPr>
          <p:cNvPr id="4" name="Content Placeholder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4569972"/>
            <a:ext cx="504056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3" y="4623978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FaithSchoolOT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996"/>
            <a:ext cx="8229600" cy="3783012"/>
          </a:xfrm>
        </p:spPr>
        <p:txBody>
          <a:bodyPr>
            <a:normAutofit fontScale="55000" lnSpcReduction="20000"/>
          </a:bodyPr>
          <a:lstStyle/>
          <a:p>
            <a:r>
              <a:rPr lang="en-GB" sz="1700" dirty="0" smtClean="0"/>
              <a:t> </a:t>
            </a:r>
            <a:r>
              <a:rPr lang="en-GB" sz="1700" dirty="0" smtClean="0">
                <a:hlinkClick r:id="rId2"/>
              </a:rPr>
              <a:t>https://www.aota.org/-/media/Corporate/Files/Practice/Children/SchoolMHToolkit/Recess%20Promotion.pdf</a:t>
            </a:r>
            <a:r>
              <a:rPr lang="en-GB" sz="1700" dirty="0" smtClean="0"/>
              <a:t> </a:t>
            </a:r>
          </a:p>
          <a:p>
            <a:endParaRPr lang="en-GB" sz="1700" dirty="0" smtClean="0"/>
          </a:p>
          <a:p>
            <a:r>
              <a:rPr lang="en-GB" sz="1700" dirty="0" smtClean="0"/>
              <a:t>Department for Education. (2019) </a:t>
            </a:r>
            <a:r>
              <a:rPr lang="en-GB" sz="1700" i="1" dirty="0" smtClean="0"/>
              <a:t>School Support Activity &amp; Action Plan </a:t>
            </a:r>
            <a:r>
              <a:rPr lang="en-GB" sz="1700" dirty="0" smtClean="0">
                <a:hlinkClick r:id="rId3"/>
              </a:rPr>
              <a:t>https://assets.publishing.service.gov.uk/government/uploads/system/uploads/attachment_data/file/848082/School_sport_and_activity_action_plan.pdf</a:t>
            </a:r>
            <a:endParaRPr lang="en-GB" sz="1700" dirty="0" smtClean="0">
              <a:sym typeface="Wingdings" pitchFamily="2" charset="2"/>
            </a:endParaRPr>
          </a:p>
          <a:p>
            <a:pPr>
              <a:buNone/>
            </a:pPr>
            <a:endParaRPr lang="en-GB" sz="1700" dirty="0" smtClean="0"/>
          </a:p>
          <a:p>
            <a:r>
              <a:rPr lang="en-GB" sz="1700" dirty="0" smtClean="0"/>
              <a:t>Dyspraxia Foundation. https://dyspraxiafoundation.org.uk</a:t>
            </a:r>
          </a:p>
          <a:p>
            <a:endParaRPr lang="en-GB" sz="1700" dirty="0" smtClean="0"/>
          </a:p>
          <a:p>
            <a:r>
              <a:rPr lang="en-GB" sz="1700" dirty="0" smtClean="0"/>
              <a:t>https://everymomentcounts.org/refreshing-recess</a:t>
            </a:r>
          </a:p>
          <a:p>
            <a:pPr>
              <a:buNone/>
            </a:pPr>
            <a:endParaRPr lang="en-GB" sz="1700" dirty="0" smtClean="0"/>
          </a:p>
          <a:p>
            <a:r>
              <a:rPr lang="en-US" sz="1700" dirty="0" smtClean="0"/>
              <a:t>Hinder E and </a:t>
            </a:r>
            <a:r>
              <a:rPr lang="en-US" sz="1700" dirty="0" err="1" smtClean="0"/>
              <a:t>Ashburner</a:t>
            </a:r>
            <a:r>
              <a:rPr lang="en-US" sz="1700" dirty="0" smtClean="0"/>
              <a:t> J (2017) Occupation </a:t>
            </a:r>
            <a:r>
              <a:rPr lang="en-US" sz="1700" dirty="0" err="1" smtClean="0"/>
              <a:t>Centred</a:t>
            </a:r>
            <a:r>
              <a:rPr lang="en-US" sz="1700" dirty="0" smtClean="0"/>
              <a:t> Intervention in the School Setting. In: Rodgers S, Kennedy-Behr A, ed. </a:t>
            </a:r>
            <a:r>
              <a:rPr lang="en-US" sz="1700" i="1" dirty="0" smtClean="0"/>
              <a:t>Occupation-</a:t>
            </a:r>
            <a:r>
              <a:rPr lang="en-US" sz="1700" i="1" dirty="0" err="1" smtClean="0"/>
              <a:t>Centred</a:t>
            </a:r>
            <a:r>
              <a:rPr lang="en-US" sz="1700" i="1" dirty="0" smtClean="0"/>
              <a:t> Practice with Children: A Practical Guide for Occupational Therapists</a:t>
            </a:r>
            <a:r>
              <a:rPr lang="en-US" sz="1700" dirty="0" smtClean="0"/>
              <a:t> (2</a:t>
            </a:r>
            <a:r>
              <a:rPr lang="en-US" sz="1700" baseline="30000" dirty="0" smtClean="0"/>
              <a:t>nd</a:t>
            </a:r>
            <a:r>
              <a:rPr lang="en-US" sz="1700" dirty="0" smtClean="0"/>
              <a:t> Edition). </a:t>
            </a:r>
            <a:r>
              <a:rPr lang="en-US" sz="1700" dirty="0" err="1" smtClean="0"/>
              <a:t>Chichester</a:t>
            </a:r>
            <a:r>
              <a:rPr lang="en-US" sz="1700" dirty="0" smtClean="0"/>
              <a:t>, West Sussex: John Wiley &amp; Sons 233-256</a:t>
            </a:r>
            <a:endParaRPr lang="en-GB" sz="1700" dirty="0" smtClean="0"/>
          </a:p>
          <a:p>
            <a:endParaRPr lang="en-GB" sz="1700" dirty="0" smtClean="0"/>
          </a:p>
          <a:p>
            <a:r>
              <a:rPr lang="en-GB" sz="1700" dirty="0" smtClean="0"/>
              <a:t>NHS Digital. (2020) </a:t>
            </a:r>
            <a:r>
              <a:rPr lang="en-GB" sz="1700" i="1" dirty="0" smtClean="0"/>
              <a:t>National Child Measurement Programme (2019-20)</a:t>
            </a:r>
            <a:r>
              <a:rPr lang="en-GB" sz="1700" dirty="0" smtClean="0"/>
              <a:t>, Population Health Team. </a:t>
            </a:r>
            <a:r>
              <a:rPr lang="en-GB" sz="1700" dirty="0" smtClean="0">
                <a:hlinkClick r:id="rId4"/>
              </a:rPr>
              <a:t>https://digital.nhs.uk/data-and-information/publications/statistical/national-child-measurement-programme/2019-20-school-year</a:t>
            </a:r>
            <a:endParaRPr lang="en-GB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Royal College of Occupational Therapists (2019) </a:t>
            </a:r>
            <a:r>
              <a:rPr lang="en-US" sz="1700" i="1" dirty="0" smtClean="0"/>
              <a:t>Occupational Therapy: Unlocking the potential of Children and Young People</a:t>
            </a:r>
            <a:r>
              <a:rPr lang="en-US" sz="1700" dirty="0" smtClean="0"/>
              <a:t>. London: RCOT </a:t>
            </a:r>
          </a:p>
          <a:p>
            <a:endParaRPr lang="en-US" sz="1700" dirty="0" smtClean="0"/>
          </a:p>
          <a:p>
            <a:r>
              <a:rPr lang="en-GB" sz="1700" dirty="0" err="1" smtClean="0"/>
              <a:t>Schaaf</a:t>
            </a:r>
            <a:r>
              <a:rPr lang="en-GB" sz="1700" dirty="0" smtClean="0"/>
              <a:t>, R. And Miller, L. (2005). </a:t>
            </a:r>
            <a:r>
              <a:rPr lang="en-GB" sz="1700" i="1" dirty="0" smtClean="0"/>
              <a:t>Occupational Therapy using a sensory integrative approach for children with developmental disabilities.</a:t>
            </a:r>
            <a:r>
              <a:rPr lang="en-GB" sz="1700" dirty="0" smtClean="0"/>
              <a:t> Mental Retardation and Developmental Disabilities Research Reviews 11: 143–148</a:t>
            </a:r>
          </a:p>
          <a:p>
            <a:endParaRPr lang="en-GB" sz="1700" dirty="0" smtClean="0"/>
          </a:p>
          <a:p>
            <a:r>
              <a:rPr lang="en-GB" sz="1700" dirty="0" smtClean="0"/>
              <a:t>Sport England. (2021) </a:t>
            </a:r>
            <a:r>
              <a:rPr lang="en-GB" sz="1700" i="1" dirty="0" smtClean="0"/>
              <a:t>Active Lives Children and Young People Survey </a:t>
            </a:r>
            <a:r>
              <a:rPr lang="en-GB" sz="1700" i="1" dirty="0" err="1" smtClean="0"/>
              <a:t>Coronavirus</a:t>
            </a:r>
            <a:r>
              <a:rPr lang="en-GB" sz="1700" i="1" dirty="0" smtClean="0"/>
              <a:t> (Covid-19) Report. Mid-May to late-July 2020 (the summer term). </a:t>
            </a:r>
            <a:r>
              <a:rPr lang="en-GB" sz="1700" dirty="0" smtClean="0">
                <a:hlinkClick r:id="rId5"/>
              </a:rPr>
              <a:t>https://www.sportengland.org/know-your-audience/data/active-lives</a:t>
            </a:r>
            <a:endParaRPr lang="en-GB" sz="1700" dirty="0" smtClean="0"/>
          </a:p>
          <a:p>
            <a:endParaRPr lang="en-US" sz="17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References &amp; Resources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Gross Motor Difficulties</a:t>
            </a:r>
          </a:p>
          <a:p>
            <a:endParaRPr lang="en-GB" dirty="0" smtClean="0"/>
          </a:p>
          <a:p>
            <a:r>
              <a:rPr lang="en-GB" dirty="0" smtClean="0"/>
              <a:t>Opportunities for OTs</a:t>
            </a:r>
          </a:p>
          <a:p>
            <a:endParaRPr lang="en-GB" dirty="0" smtClean="0"/>
          </a:p>
          <a:p>
            <a:r>
              <a:rPr lang="en-GB" dirty="0" smtClean="0"/>
              <a:t>Interventions</a:t>
            </a:r>
          </a:p>
          <a:p>
            <a:endParaRPr lang="en-GB" dirty="0" smtClean="0"/>
          </a:p>
          <a:p>
            <a:r>
              <a:rPr lang="en-GB" dirty="0" smtClean="0"/>
              <a:t>Impact</a:t>
            </a:r>
          </a:p>
          <a:p>
            <a:endParaRPr lang="en-GB" dirty="0" smtClean="0"/>
          </a:p>
          <a:p>
            <a:r>
              <a:rPr lang="en-GB" dirty="0" smtClean="0"/>
              <a:t>The Inclusive School Series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Content</a:t>
            </a:r>
            <a:endParaRPr lang="en-GB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 b="-7195"/>
          <a:stretch>
            <a:fillRect/>
          </a:stretch>
        </p:blipFill>
        <p:spPr bwMode="auto">
          <a:xfrm>
            <a:off x="7668344" y="3327834"/>
            <a:ext cx="749022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Poor FM skills and writing</a:t>
            </a:r>
          </a:p>
          <a:p>
            <a:r>
              <a:rPr lang="en-GB" dirty="0" smtClean="0"/>
              <a:t>Less participation at playtimes &amp; social isolation</a:t>
            </a:r>
          </a:p>
          <a:p>
            <a:r>
              <a:rPr lang="en-GB" dirty="0" smtClean="0"/>
              <a:t>Getting into trouble &amp; low self-esteem</a:t>
            </a:r>
          </a:p>
          <a:p>
            <a:r>
              <a:rPr lang="en-GB" dirty="0" smtClean="0"/>
              <a:t>School avoidance</a:t>
            </a:r>
          </a:p>
          <a:p>
            <a:r>
              <a:rPr lang="en-GB" dirty="0" smtClean="0"/>
              <a:t>Not enjoying PE &amp; avoiding physical activity</a:t>
            </a:r>
          </a:p>
          <a:p>
            <a:endParaRPr lang="en-GB" dirty="0" smtClean="0"/>
          </a:p>
          <a:p>
            <a:pPr>
              <a:buNone/>
            </a:pPr>
            <a:r>
              <a:rPr lang="en-GB" i="1" dirty="0" smtClean="0"/>
              <a:t>  </a:t>
            </a:r>
            <a:r>
              <a:rPr lang="en-GB" i="1" dirty="0" smtClean="0">
                <a:solidFill>
                  <a:srgbClr val="0033CC"/>
                </a:solidFill>
              </a:rPr>
              <a:t>‘PE is a living hell for my child’</a:t>
            </a:r>
          </a:p>
          <a:p>
            <a:endParaRPr lang="en-GB" i="1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GB" i="1" dirty="0" smtClean="0">
                <a:solidFill>
                  <a:srgbClr val="0033CC"/>
                </a:solidFill>
              </a:rPr>
              <a:t>  ‘PE has seriously scarred me for life and I loathe doing exercise’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Gross Motor difficulties can lead to...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Models of Provision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4" y="1059582"/>
          <a:ext cx="7920880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5246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Specialist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Whole School Approach / Universal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Focused on Individual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Focused on Class / School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Condition</a:t>
                      </a:r>
                      <a:r>
                        <a:rPr lang="en-GB" sz="1400" baseline="0" dirty="0" smtClean="0"/>
                        <a:t> Based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Needs Based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Improving</a:t>
                      </a:r>
                      <a:r>
                        <a:rPr lang="en-GB" sz="1400" baseline="0" dirty="0" smtClean="0"/>
                        <a:t> skills of child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Adapting environment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Bottom</a:t>
                      </a:r>
                      <a:r>
                        <a:rPr lang="en-GB" sz="1400" baseline="0" dirty="0" smtClean="0"/>
                        <a:t> Up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Top Down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Pull out model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Integrated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Little up-skilling teachers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Sharing practice &amp; up-skilling</a:t>
                      </a:r>
                      <a:endParaRPr lang="en-GB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DE7B8152-0432-4360-A254-EF1248EFFF50}"/>
              </a:ext>
            </a:extLst>
          </p:cNvPr>
          <p:cNvGraphicFramePr/>
          <p:nvPr>
            <p:extLst/>
          </p:nvPr>
        </p:nvGraphicFramePr>
        <p:xfrm>
          <a:off x="1259632" y="627534"/>
          <a:ext cx="6844891" cy="374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5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996"/>
            <a:ext cx="8229600" cy="37290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000" dirty="0" smtClean="0"/>
              <a:t>Embedding Movement in Class</a:t>
            </a:r>
          </a:p>
          <a:p>
            <a:r>
              <a:rPr lang="en-GB" sz="2000" dirty="0" smtClean="0"/>
              <a:t>Movement Breaks &amp; Movement Stations</a:t>
            </a:r>
          </a:p>
          <a:p>
            <a:r>
              <a:rPr lang="en-GB" sz="2000" dirty="0" smtClean="0"/>
              <a:t>Flexible seating and classroom layout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P.E</a:t>
            </a:r>
          </a:p>
          <a:p>
            <a:r>
              <a:rPr lang="en-GB" sz="2000" dirty="0" smtClean="0"/>
              <a:t>Adapting activities </a:t>
            </a:r>
          </a:p>
          <a:p>
            <a:r>
              <a:rPr lang="en-GB" sz="2000" dirty="0" smtClean="0"/>
              <a:t>Progression stages of PE curriculum</a:t>
            </a:r>
          </a:p>
          <a:p>
            <a:r>
              <a:rPr lang="en-GB" sz="2000" dirty="0" smtClean="0"/>
              <a:t>Looking at barriers &amp; making more inclusive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Playtimes</a:t>
            </a:r>
          </a:p>
          <a:p>
            <a:r>
              <a:rPr lang="en-GB" sz="2000" dirty="0" smtClean="0"/>
              <a:t>Active groups and Activity Stations</a:t>
            </a:r>
          </a:p>
          <a:p>
            <a:r>
              <a:rPr lang="en-GB" sz="2000" dirty="0" smtClean="0"/>
              <a:t>Playground redesign</a:t>
            </a:r>
          </a:p>
          <a:p>
            <a:r>
              <a:rPr lang="en-GB" sz="2000" dirty="0" smtClean="0"/>
              <a:t>Staff Training</a:t>
            </a:r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Interventions</a:t>
            </a:r>
            <a:endParaRPr lang="en-GB" sz="3200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796136" y="3165816"/>
            <a:ext cx="2743200" cy="1189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996"/>
            <a:ext cx="8229600" cy="356698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Children enjoyed attending Active Group</a:t>
            </a:r>
          </a:p>
          <a:p>
            <a:endParaRPr lang="en-GB" dirty="0" smtClean="0"/>
          </a:p>
          <a:p>
            <a:r>
              <a:rPr lang="en-GB" dirty="0" smtClean="0"/>
              <a:t>Children are engaging in more active play</a:t>
            </a:r>
          </a:p>
          <a:p>
            <a:endParaRPr lang="en-GB" dirty="0" smtClean="0"/>
          </a:p>
          <a:p>
            <a:r>
              <a:rPr lang="en-GB" dirty="0" smtClean="0"/>
              <a:t>Opportunities for girls to play football</a:t>
            </a:r>
          </a:p>
          <a:p>
            <a:endParaRPr lang="en-GB" dirty="0" smtClean="0"/>
          </a:p>
          <a:p>
            <a:r>
              <a:rPr lang="en-GB" dirty="0" smtClean="0"/>
              <a:t>Number of injuries have decreased </a:t>
            </a:r>
          </a:p>
          <a:p>
            <a:endParaRPr lang="en-GB" dirty="0" smtClean="0"/>
          </a:p>
          <a:p>
            <a:r>
              <a:rPr lang="en-GB" dirty="0" smtClean="0"/>
              <a:t>Children’s skills have developed</a:t>
            </a:r>
          </a:p>
          <a:p>
            <a:endParaRPr lang="en-GB" dirty="0" smtClean="0"/>
          </a:p>
          <a:p>
            <a:r>
              <a:rPr lang="en-GB" dirty="0" smtClean="0"/>
              <a:t>Staff are more confident in teaching PE</a:t>
            </a:r>
          </a:p>
          <a:p>
            <a:endParaRPr lang="en-GB" dirty="0" smtClean="0"/>
          </a:p>
          <a:p>
            <a:r>
              <a:rPr lang="en-GB" dirty="0" smtClean="0"/>
              <a:t>Regular class movement breaks - less difficulties with movement seeking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Impact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The PE Premium (£16 000 +) can be used to:</a:t>
            </a:r>
          </a:p>
          <a:p>
            <a:pPr>
              <a:buNone/>
            </a:pPr>
            <a:endParaRPr lang="en-GB" dirty="0" smtClean="0"/>
          </a:p>
          <a:p>
            <a:pPr lvl="0"/>
            <a:r>
              <a:rPr lang="en-GB" dirty="0" smtClean="0"/>
              <a:t>Engage the least active children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Encourage active play during break and lunchtimes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Encourage pupils to take on sports leadership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Embed physical activity</a:t>
            </a:r>
          </a:p>
          <a:p>
            <a:pPr lvl="0">
              <a:buNone/>
            </a:pPr>
            <a:endParaRPr lang="en-GB" b="1" dirty="0" smtClean="0"/>
          </a:p>
          <a:p>
            <a:r>
              <a:rPr lang="en-GB" dirty="0" smtClean="0"/>
              <a:t>Develop teacher’s confidence, knowledge and skills in teaching PE to all pupils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The PE Premium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Free Resource</a:t>
            </a:r>
            <a:br>
              <a:rPr lang="en-GB" sz="3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faith@schoolot.co.uk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500"/>
          <a:stretch>
            <a:fillRect/>
          </a:stretch>
        </p:blipFill>
        <p:spPr bwMode="auto">
          <a:xfrm>
            <a:off x="2267744" y="2139702"/>
            <a:ext cx="5334820" cy="236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1675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7568</TotalTime>
  <Words>583</Words>
  <Application>Microsoft Office PowerPoint</Application>
  <PresentationFormat>On-screen Show (16:9)</PresentationFormat>
  <Paragraphs>147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                            The Inclusive Therapist:  How to Impact more Children with Gross Motor Difficulties using Whole School Interventions  Faith Newton, MSc, BA (Hons)</vt:lpstr>
      <vt:lpstr>Content</vt:lpstr>
      <vt:lpstr>Gross Motor difficulties can lead to...</vt:lpstr>
      <vt:lpstr>Models of Provision</vt:lpstr>
      <vt:lpstr>Slide 5</vt:lpstr>
      <vt:lpstr>Interventions</vt:lpstr>
      <vt:lpstr>Impact</vt:lpstr>
      <vt:lpstr>The PE Premium</vt:lpstr>
      <vt:lpstr>  Free Resource   faith@schoolot.co.uk </vt:lpstr>
      <vt:lpstr>References &amp;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Confidence and Competence in Motor Skills</dc:title>
  <dc:creator>Lex Academic</dc:creator>
  <cp:lastModifiedBy>faith</cp:lastModifiedBy>
  <cp:revision>69</cp:revision>
  <dcterms:created xsi:type="dcterms:W3CDTF">2021-08-12T13:26:26Z</dcterms:created>
  <dcterms:modified xsi:type="dcterms:W3CDTF">2023-07-06T15:13:14Z</dcterms:modified>
</cp:coreProperties>
</file>